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495DA-C467-493B-A83D-D83F3FAAEE8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5372F-4691-49F0-ADAC-FECF1C355F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4499991" y="548676"/>
            <a:ext cx="4107228" cy="2664296"/>
          </a:xfrm>
        </p:spPr>
        <p:txBody>
          <a:bodyPr/>
          <a:lstStyle/>
          <a:p>
            <a:pPr lvl="0"/>
            <a:r>
              <a:rPr lang="tt-RU" sz="3100">
                <a:solidFill>
                  <a:srgbClr val="FFC000"/>
                </a:solidFill>
              </a:rPr>
              <a:t/>
            </a:r>
            <a:br>
              <a:rPr lang="tt-RU" sz="3100">
                <a:solidFill>
                  <a:srgbClr val="FFC000"/>
                </a:solidFill>
              </a:rPr>
            </a:br>
            <a:r>
              <a:rPr lang="tt-RU">
                <a:solidFill>
                  <a:srgbClr val="FFC000"/>
                </a:solidFill>
              </a:rPr>
              <a:t/>
            </a:r>
            <a:br>
              <a:rPr lang="tt-RU">
                <a:solidFill>
                  <a:srgbClr val="FFC000"/>
                </a:solidFill>
              </a:rPr>
            </a:br>
            <a:endParaRPr lang="tt-RU">
              <a:solidFill>
                <a:srgbClr val="FFC000"/>
              </a:solidFill>
            </a:endParaRPr>
          </a:p>
        </p:txBody>
      </p:sp>
      <p:sp>
        <p:nvSpPr>
          <p:cNvPr id="3" name="Прямоугольник 4"/>
          <p:cNvSpPr/>
          <p:nvPr/>
        </p:nvSpPr>
        <p:spPr>
          <a:xfrm flipH="1">
            <a:off x="1214414" y="-243404"/>
            <a:ext cx="1485378" cy="193899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tt-RU" sz="32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/>
            </a:r>
            <a:br>
              <a:rPr lang="tt-RU" sz="32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</a:br>
            <a:endParaRPr lang="tt-RU" sz="4400" b="1" i="0" u="none" strike="noStrike" kern="1200" cap="none" spc="0" baseline="0">
              <a:solidFill>
                <a:srgbClr val="00B0F0"/>
              </a:solidFill>
              <a:uFillTx/>
              <a:latin typeface="Monotype Corsiva" pitchFamily="66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400" b="1" i="0" u="none" strike="noStrike" kern="1200" cap="none" spc="0" baseline="0">
              <a:solidFill>
                <a:srgbClr val="00B0F0"/>
              </a:solidFill>
              <a:uFillTx/>
              <a:latin typeface="Monotype Corsiva" pitchFamily="66"/>
            </a:endParaRPr>
          </a:p>
        </p:txBody>
      </p:sp>
      <p:sp>
        <p:nvSpPr>
          <p:cNvPr id="4" name="Прямоугольник 6"/>
          <p:cNvSpPr/>
          <p:nvPr/>
        </p:nvSpPr>
        <p:spPr>
          <a:xfrm>
            <a:off x="1285847" y="1702347"/>
            <a:ext cx="7534610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4E7ED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5" name="Прямоугольник 8"/>
          <p:cNvSpPr/>
          <p:nvPr/>
        </p:nvSpPr>
        <p:spPr>
          <a:xfrm>
            <a:off x="2857490" y="714356"/>
            <a:ext cx="5786478" cy="409343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ПОРТФОЛИО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ru-RU" sz="2800" b="1" i="1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УЧИТЕЛЯ   </a:t>
            </a:r>
            <a:r>
              <a:rPr lang="ru-RU" sz="2800" b="1" i="1" u="none" strike="noStrike" kern="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ТАТАРСКОГО</a:t>
            </a:r>
            <a:r>
              <a:rPr lang="ru-RU" sz="2800" b="1" i="1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  ЯЗЫКА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И  ЛИТЕРАТУРЫ  ГАРИФУЛЛИНОЙ  ГЕЛЮСИ  ФАРИТОВНЫ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320040"/>
            <a:ext cx="7239003" cy="372654"/>
          </a:xfrm>
        </p:spPr>
        <p:txBody>
          <a:bodyPr anchorCtr="1"/>
          <a:lstStyle/>
          <a:p>
            <a:pPr lvl="0" algn="ctr"/>
            <a:r>
              <a:rPr lang="ru-RU" sz="1400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  <a:t>Проведение,  участие в семинарах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36" y="688844"/>
            <a:ext cx="6626355" cy="5724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6357356">
            <a:off x="6842390" y="1068275"/>
            <a:ext cx="2303748" cy="2416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320040"/>
            <a:ext cx="7239003" cy="444663"/>
          </a:xfrm>
        </p:spPr>
        <p:txBody>
          <a:bodyPr/>
          <a:lstStyle/>
          <a:p>
            <a:pPr lvl="0"/>
            <a:r>
              <a:rPr lang="ru-RU" sz="140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Выступления на конференциях</a:t>
            </a: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084" y="981452"/>
            <a:ext cx="7132320" cy="5017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320040"/>
            <a:ext cx="7228652" cy="372654"/>
          </a:xfrm>
        </p:spPr>
        <p:txBody>
          <a:bodyPr anchorCtr="1"/>
          <a:lstStyle/>
          <a:p>
            <a:pPr lvl="0" algn="ctr"/>
            <a:r>
              <a:rPr lang="ru-RU" sz="1300">
                <a:solidFill>
                  <a:srgbClr val="00B0F0"/>
                </a:solidFill>
                <a:latin typeface="Times New Roman" pitchFamily="18"/>
                <a:cs typeface="Times New Roman" pitchFamily="18"/>
              </a:rPr>
              <a:t>Результаты обучающихся на основе годовых оценок по преподаваемому предмету</a:t>
            </a: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388" y="1481328"/>
            <a:ext cx="7223760" cy="4535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200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внеклассная работа по татарскому языку</a:t>
            </a:r>
          </a:p>
        </p:txBody>
      </p:sp>
      <p:pic>
        <p:nvPicPr>
          <p:cNvPr id="3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36" y="1914140"/>
            <a:ext cx="6193532" cy="295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C:\Users\Comp\Desktop\фото\DSCN22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 rot="1176500">
            <a:off x="7086205" y="1409412"/>
            <a:ext cx="1907703" cy="1224134"/>
          </a:xfrm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430475">
            <a:off x="6876261" y="2924946"/>
            <a:ext cx="1656179" cy="1646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721205">
            <a:off x="6804251" y="4869162"/>
            <a:ext cx="1296143" cy="165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Comp\Desktop\123\диск d\Мои документы\Рабочий стол\туган тел\папки\мероп 2\DSCN211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923928" y="5085179"/>
            <a:ext cx="2232251" cy="1567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5" descr="C:\Users\Comp\Desktop\фото\DSCN232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187622" y="5157188"/>
            <a:ext cx="1944215" cy="151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4499991" y="548676"/>
            <a:ext cx="4107228" cy="2664296"/>
          </a:xfrm>
        </p:spPr>
        <p:txBody>
          <a:bodyPr/>
          <a:lstStyle/>
          <a:p>
            <a:pPr lvl="0"/>
            <a:r>
              <a:rPr lang="tt-RU" sz="3100">
                <a:solidFill>
                  <a:srgbClr val="FFC000"/>
                </a:solidFill>
              </a:rPr>
              <a:t/>
            </a:r>
            <a:br>
              <a:rPr lang="tt-RU" sz="3100">
                <a:solidFill>
                  <a:srgbClr val="FFC000"/>
                </a:solidFill>
              </a:rPr>
            </a:br>
            <a:r>
              <a:rPr lang="tt-RU">
                <a:solidFill>
                  <a:srgbClr val="FFC000"/>
                </a:solidFill>
              </a:rPr>
              <a:t/>
            </a:r>
            <a:br>
              <a:rPr lang="tt-RU">
                <a:solidFill>
                  <a:srgbClr val="FFC000"/>
                </a:solidFill>
              </a:rPr>
            </a:br>
            <a:endParaRPr lang="tt-RU">
              <a:solidFill>
                <a:srgbClr val="FFC000"/>
              </a:solidFill>
            </a:endParaRPr>
          </a:p>
        </p:txBody>
      </p:sp>
      <p:pic>
        <p:nvPicPr>
          <p:cNvPr id="3" name="Picture 2" descr="F:\фото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4" y="908721"/>
            <a:ext cx="2195739" cy="30243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4"/>
          <p:cNvSpPr/>
          <p:nvPr/>
        </p:nvSpPr>
        <p:spPr>
          <a:xfrm>
            <a:off x="2699793" y="-243404"/>
            <a:ext cx="6192691" cy="193899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tt-RU" sz="32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/>
            </a:r>
            <a:br>
              <a:rPr lang="tt-RU" sz="32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</a:br>
            <a:r>
              <a:rPr lang="tt-RU" sz="4400" b="1" i="0" u="none" strike="noStrike" kern="1200" cap="none" spc="0" baseline="0">
                <a:solidFill>
                  <a:srgbClr val="00B0F0"/>
                </a:solidFill>
                <a:uFillTx/>
                <a:latin typeface="Monotype Corsiva" pitchFamily="66"/>
                <a:cs typeface="Times New Roman" pitchFamily="18"/>
              </a:rPr>
              <a:t>Гарифуллина Гелюся Фаритовна </a:t>
            </a:r>
            <a:endParaRPr lang="ru-RU" sz="4400" b="1" i="0" u="none" strike="noStrike" kern="1200" cap="none" spc="0" baseline="0">
              <a:solidFill>
                <a:srgbClr val="00B0F0"/>
              </a:solidFill>
              <a:uFillTx/>
              <a:latin typeface="Monotype Corsiva" pitchFamily="66"/>
            </a:endParaRPr>
          </a:p>
        </p:txBody>
      </p:sp>
      <p:sp>
        <p:nvSpPr>
          <p:cNvPr id="5" name="Прямоугольник 6"/>
          <p:cNvSpPr/>
          <p:nvPr/>
        </p:nvSpPr>
        <p:spPr>
          <a:xfrm>
            <a:off x="2987820" y="1556802"/>
            <a:ext cx="5832646" cy="345068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  <a:t>Учитель татарского языка и литературы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  <a:t/>
            </a:r>
            <a:br>
              <a:rPr lang="ru-RU" sz="1800" b="0" i="0" u="none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</a:br>
            <a:r>
              <a:rPr lang="ru-RU" sz="1800" b="0" i="0" u="none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  <a:t> МБОУ «Кирельская основная общеобразовательная школа» Камско-Устьинского муниципального района Республики Татарстан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4E7ED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  <a:t>Стаж педагогической работы– </a:t>
            </a:r>
            <a:r>
              <a:rPr lang="ru-RU" sz="1800" b="0" i="0" u="sng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  <a:t>23 года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4E7ED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sng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  <a:t>Образование: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F4E7ED"/>
                </a:solidFill>
                <a:uFillTx/>
                <a:latin typeface="Times New Roman" pitchFamily="18"/>
                <a:cs typeface="Times New Roman" pitchFamily="18"/>
              </a:rPr>
              <a:t>- высшее, Казанский государственный педагогический  университет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4E7ED"/>
              </a:solidFill>
              <a:uFillTx/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диплом\диплом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5400013">
            <a:off x="86963" y="-49648"/>
            <a:ext cx="3231425" cy="3405353"/>
          </a:xfrm>
        </p:spPr>
      </p:pic>
      <p:sp>
        <p:nvSpPr>
          <p:cNvPr id="3" name="Прямоугольник 4"/>
          <p:cNvSpPr/>
          <p:nvPr/>
        </p:nvSpPr>
        <p:spPr>
          <a:xfrm>
            <a:off x="3491883" y="404667"/>
            <a:ext cx="4680520" cy="233909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i="0" u="none" strike="noStrike" kern="1200" cap="none" spc="0" baseline="0">
                <a:solidFill>
                  <a:srgbClr val="8A2E4E"/>
                </a:solidFill>
                <a:uFillTx/>
                <a:latin typeface="Times New Roman" pitchFamily="18"/>
                <a:cs typeface="Times New Roman" pitchFamily="18"/>
              </a:rPr>
              <a:t>Образование:</a:t>
            </a:r>
            <a:r>
              <a:rPr lang="ru-RU" sz="14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высшее профессиональное, Казанский государственный педагогический  университет, квалификация по диплому «Учитель  татарского языка   и литературы». Диплом АВС 0839492, выдан 12 июня 1998г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1" i="0" u="none" strike="noStrike" kern="1200" cap="none" spc="0" baseline="0">
              <a:solidFill>
                <a:srgbClr val="C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i="0" u="none" strike="noStrike" kern="1200" cap="none" spc="0" baseline="0">
                <a:solidFill>
                  <a:srgbClr val="8A2E4E"/>
                </a:solidFill>
                <a:uFillTx/>
                <a:latin typeface="Times New Roman" pitchFamily="18"/>
                <a:cs typeface="Times New Roman" pitchFamily="18"/>
              </a:rPr>
              <a:t>Стаж педагогической работы </a:t>
            </a:r>
            <a:r>
              <a:rPr lang="ru-RU" sz="14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– </a:t>
            </a:r>
            <a:r>
              <a:rPr lang="ru-RU" sz="1400" b="1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cs typeface="Times New Roman" pitchFamily="18"/>
              </a:rPr>
              <a:t>23 </a:t>
            </a:r>
            <a:r>
              <a:rPr lang="ru-RU" sz="1400" b="1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cs typeface="Times New Roman" pitchFamily="18"/>
              </a:rPr>
              <a:t>года</a:t>
            </a:r>
            <a:endParaRPr lang="ru-RU" sz="1400" b="1" i="0" u="none" strike="noStrike" kern="1200" cap="none" spc="0" baseline="0">
              <a:solidFill>
                <a:srgbClr val="FF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i="0" u="none" strike="noStrike" kern="1200" cap="none" spc="0" baseline="0">
                <a:solidFill>
                  <a:srgbClr val="5C1F34"/>
                </a:solidFill>
                <a:uFillTx/>
                <a:latin typeface="Times New Roman" pitchFamily="18"/>
                <a:cs typeface="Times New Roman" pitchFamily="18"/>
              </a:rPr>
              <a:t>Стаж работы в МБОУ  «Кирельская ООШ»</a:t>
            </a:r>
            <a:r>
              <a:rPr lang="ru-RU" sz="14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- </a:t>
            </a:r>
            <a:r>
              <a:rPr lang="ru-RU" sz="1400" b="1" i="0" u="none" strike="noStrike" kern="0" cap="none" spc="0" baseline="0">
                <a:solidFill>
                  <a:srgbClr val="C00000"/>
                </a:solidFill>
                <a:uFillTx/>
                <a:latin typeface="Times New Roman" pitchFamily="18"/>
                <a:cs typeface="Times New Roman" pitchFamily="18"/>
              </a:rPr>
              <a:t>4 года</a:t>
            </a:r>
            <a:endParaRPr lang="ru-RU" sz="1400" b="1" i="0" u="none" strike="noStrike" kern="1200" cap="none" spc="0" baseline="0">
              <a:solidFill>
                <a:srgbClr val="C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1" i="0" u="none" strike="noStrike" kern="1200" cap="none" spc="0" baseline="0">
              <a:solidFill>
                <a:srgbClr val="C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1" i="0" u="none" strike="noStrike" kern="1200" cap="none" spc="0" baseline="0">
              <a:solidFill>
                <a:srgbClr val="C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 </a:t>
            </a:r>
            <a:endParaRPr lang="ru-RU" sz="1600" b="1" i="0" u="none" strike="noStrike" kern="1200" cap="none" spc="0" baseline="0">
              <a:solidFill>
                <a:srgbClr val="C0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4" name="Прямоугольник 7"/>
          <p:cNvSpPr/>
          <p:nvPr/>
        </p:nvSpPr>
        <p:spPr>
          <a:xfrm>
            <a:off x="3707901" y="2996955"/>
            <a:ext cx="4218456" cy="92333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i="0" u="none" strike="noStrike" kern="1200" cap="none" spc="0" baseline="0">
                <a:solidFill>
                  <a:srgbClr val="5C1F34"/>
                </a:solidFill>
                <a:uFillTx/>
                <a:latin typeface="Times New Roman" pitchFamily="18"/>
                <a:cs typeface="Times New Roman" pitchFamily="18"/>
              </a:rPr>
              <a:t>Курсы повышения квалификации:</a:t>
            </a:r>
          </a:p>
          <a:p>
            <a:pPr marL="45720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45720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endParaRPr lang="ru-RU" sz="2000" b="1" i="0" u="none" strike="noStrike" kern="1200" cap="none" spc="0" baseline="0">
              <a:solidFill>
                <a:srgbClr val="C0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pic>
        <p:nvPicPr>
          <p:cNvPr id="5" name="Picture 3" descr="E:\диплом\диплом3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5400013">
            <a:off x="130845" y="3277297"/>
            <a:ext cx="3217023" cy="34788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6"/>
          <p:cNvSpPr/>
          <p:nvPr/>
        </p:nvSpPr>
        <p:spPr>
          <a:xfrm>
            <a:off x="3753200" y="3441682"/>
            <a:ext cx="4419203" cy="267765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Курсы повышения квалификации для учителей татарского  языка и литературы по теме «Теория и методика преподавания учебных предметов «Татарский язык» и «Татарская литература» в условиях внедрения ФГОС » в Институте развития образования Республики Татарстан, 108 час. Удостоверение УПК-20-025436/2016.1, выдано  16 декабря 2016 года  в Приволжском межрегиональном центре повышения квалификации  и профессиональной переподготовки работников образования Института  психологии и образования ФГАОУ ВО «Казанский (Приволжский) федеральный университет»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idx="1"/>
          </p:nvPr>
        </p:nvSpPr>
        <p:spPr>
          <a:xfrm>
            <a:off x="251524" y="548676"/>
            <a:ext cx="7272936" cy="5499283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800"/>
              </a:spcBef>
              <a:buNone/>
            </a:pPr>
            <a:r>
              <a:rPr lang="ru-RU" b="1">
                <a:solidFill>
                  <a:srgbClr val="FF0000"/>
                </a:solidFill>
              </a:rPr>
              <a:t>      </a:t>
            </a:r>
          </a:p>
          <a:p>
            <a:pPr lvl="0">
              <a:lnSpc>
                <a:spcPct val="80000"/>
              </a:lnSpc>
              <a:spcBef>
                <a:spcPts val="1000"/>
              </a:spcBef>
              <a:buNone/>
            </a:pPr>
            <a:r>
              <a:rPr lang="ru-RU" b="1">
                <a:solidFill>
                  <a:srgbClr val="FF0000"/>
                </a:solidFill>
              </a:rPr>
              <a:t>               </a:t>
            </a:r>
          </a:p>
          <a:p>
            <a:pPr lvl="0">
              <a:lnSpc>
                <a:spcPct val="80000"/>
              </a:lnSpc>
              <a:spcBef>
                <a:spcPts val="1000"/>
              </a:spcBef>
              <a:buNone/>
            </a:pPr>
            <a:r>
              <a:rPr lang="ru-RU" b="1">
                <a:solidFill>
                  <a:srgbClr val="FF0000"/>
                </a:solidFill>
              </a:rPr>
              <a:t>                              </a:t>
            </a:r>
            <a:r>
              <a:rPr lang="ru-RU" sz="3200" b="1">
                <a:solidFill>
                  <a:srgbClr val="00B0F0"/>
                </a:solidFill>
                <a:latin typeface="Monotype Corsiva" pitchFamily="66"/>
              </a:rPr>
              <a:t>Награды:</a:t>
            </a:r>
            <a:endParaRPr lang="ru-RU" sz="2000" b="1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ru-RU" sz="2000" b="1">
                <a:latin typeface="Times New Roman" pitchFamily="18"/>
                <a:cs typeface="Times New Roman" pitchFamily="18"/>
              </a:rPr>
              <a:t> </a:t>
            </a:r>
          </a:p>
          <a:p>
            <a:pPr lvl="0"/>
            <a:r>
              <a:rPr lang="ru-RU" sz="2000" b="1">
                <a:latin typeface="Times New Roman" pitchFamily="18"/>
                <a:cs typeface="Times New Roman" pitchFamily="18"/>
              </a:rPr>
              <a:t>Благодарственное письмо ОГИБДД МО МВД России, 2012г.</a:t>
            </a:r>
            <a:r>
              <a:rPr lang="tt-RU" sz="2000" b="1">
                <a:latin typeface="Times New Roman" pitchFamily="18"/>
                <a:cs typeface="Times New Roman" pitchFamily="18"/>
              </a:rPr>
              <a:t>;</a:t>
            </a:r>
            <a:endParaRPr lang="ru-RU" sz="2000" b="1">
              <a:latin typeface="Times New Roman" pitchFamily="18"/>
              <a:cs typeface="Times New Roman" pitchFamily="18"/>
            </a:endParaRPr>
          </a:p>
          <a:p>
            <a:pPr lvl="0"/>
            <a:r>
              <a:rPr lang="ru-RU" sz="2000" b="1">
                <a:latin typeface="Times New Roman" pitchFamily="18"/>
                <a:cs typeface="Times New Roman" pitchFamily="18"/>
              </a:rPr>
              <a:t>Благодарственное письмо Министерство образования и науки  РТ,2012г.</a:t>
            </a:r>
            <a:r>
              <a:rPr lang="tt-RU" sz="2000" b="1">
                <a:latin typeface="Times New Roman" pitchFamily="18"/>
                <a:cs typeface="Times New Roman" pitchFamily="18"/>
              </a:rPr>
              <a:t>;</a:t>
            </a:r>
            <a:endParaRPr lang="ru-RU" sz="2000" b="1">
              <a:latin typeface="Times New Roman" pitchFamily="18"/>
              <a:cs typeface="Times New Roman" pitchFamily="18"/>
            </a:endParaRPr>
          </a:p>
          <a:p>
            <a:pPr lvl="0"/>
            <a:r>
              <a:rPr lang="ru-RU" sz="2000" b="1">
                <a:latin typeface="Times New Roman" pitchFamily="18"/>
                <a:cs typeface="Times New Roman" pitchFamily="18"/>
              </a:rPr>
              <a:t>Диплом ОГИБДД МО МВД  России,2013г.</a:t>
            </a:r>
            <a:r>
              <a:rPr lang="tt-RU" sz="2000" b="1">
                <a:latin typeface="Times New Roman" pitchFamily="18"/>
                <a:cs typeface="Times New Roman" pitchFamily="18"/>
              </a:rPr>
              <a:t>;</a:t>
            </a:r>
            <a:endParaRPr lang="ru-RU" sz="2000" b="1">
              <a:latin typeface="Times New Roman" pitchFamily="18"/>
              <a:cs typeface="Times New Roman" pitchFamily="18"/>
            </a:endParaRPr>
          </a:p>
          <a:p>
            <a:pPr lvl="0"/>
            <a:r>
              <a:rPr lang="ru-RU" sz="2000" b="1">
                <a:latin typeface="Times New Roman" pitchFamily="18"/>
                <a:cs typeface="Times New Roman" pitchFamily="18"/>
              </a:rPr>
              <a:t>Диплом за подготовку призера олимпиады«ТатарТеле.Инфо»,2015г</a:t>
            </a:r>
            <a:r>
              <a:rPr lang="tt-RU" sz="2000" b="1">
                <a:latin typeface="Times New Roman" pitchFamily="18"/>
                <a:cs typeface="Times New Roman" pitchFamily="18"/>
              </a:rPr>
              <a:t>;</a:t>
            </a:r>
            <a:r>
              <a:rPr lang="ru-RU" sz="2000" b="1">
                <a:latin typeface="Times New Roman" pitchFamily="18"/>
                <a:cs typeface="Times New Roman" pitchFamily="18"/>
              </a:rPr>
              <a:t>.</a:t>
            </a:r>
          </a:p>
          <a:p>
            <a:pPr lvl="0"/>
            <a:r>
              <a:rPr lang="ru-RU" sz="2000" b="1">
                <a:latin typeface="Times New Roman" pitchFamily="18"/>
                <a:cs typeface="Times New Roman" pitchFamily="18"/>
              </a:rPr>
              <a:t>Благодарственное письмо образовательного центра «М</a:t>
            </a:r>
            <a:r>
              <a:rPr lang="tt-RU" sz="2000" b="1">
                <a:latin typeface="Times New Roman" pitchFamily="18"/>
                <a:cs typeface="Times New Roman" pitchFamily="18"/>
              </a:rPr>
              <a:t>әгариф”,2015г.</a:t>
            </a:r>
            <a:endParaRPr lang="ru-RU" sz="2000" b="1">
              <a:solidFill>
                <a:srgbClr val="4E67C8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693986" y="134947"/>
            <a:ext cx="6432547" cy="53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292" y="6669094"/>
            <a:ext cx="6430966" cy="88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187698" y="260347"/>
            <a:ext cx="5956301" cy="66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" y="6524628"/>
            <a:ext cx="5956301" cy="65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40111" y="412751"/>
            <a:ext cx="5956301" cy="66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Effect">
                      <p:stCondLst>
                        <p:cond delay="indefinite"/>
                      </p:stCondLst>
                      <p:childTnLst>
                        <p:par>
                          <p:cTn id="1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диплом\диплом2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92150" y="829735"/>
            <a:ext cx="1696705" cy="3060944"/>
          </a:xfrm>
        </p:spPr>
      </p:pic>
      <p:sp>
        <p:nvSpPr>
          <p:cNvPr id="3" name="Прямоугольник 4"/>
          <p:cNvSpPr/>
          <p:nvPr/>
        </p:nvSpPr>
        <p:spPr>
          <a:xfrm>
            <a:off x="2169624" y="266017"/>
            <a:ext cx="5523808" cy="58477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u="none" strike="noStrike" kern="1200" cap="none" spc="0" baseline="0">
                <a:solidFill>
                  <a:srgbClr val="0070C0"/>
                </a:solidFill>
                <a:uFillTx/>
                <a:latin typeface="Times New Roman" pitchFamily="18"/>
                <a:cs typeface="Times New Roman" pitchFamily="18"/>
              </a:rPr>
              <a:t>Достижения педагога</a:t>
            </a:r>
          </a:p>
        </p:txBody>
      </p:sp>
      <p:pic>
        <p:nvPicPr>
          <p:cNvPr id="4" name="Picture 3" descr="C:\Users\user\Documents\диплом\диплом5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67739" y="3901671"/>
            <a:ext cx="2636507" cy="2956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user\Documents\диплом\диплом9 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628476"/>
            <a:ext cx="1763685" cy="3130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Documents\диплом\диплом6 0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948260" y="4005062"/>
            <a:ext cx="1818860" cy="262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C:\Windows.old\Users\Comp\Desktop\разные\чыгартасы2\Scanned Documents\Рисунок (28)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204014" y="920617"/>
            <a:ext cx="1798094" cy="3185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Windows.old\Users\Comp\Desktop\разные\чыгартасы2\Scanned Documents\Рисунок (16)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684855" y="842683"/>
            <a:ext cx="1520034" cy="3065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C:\Windows.old\Users\Comp\Desktop\разные\чыгартасы2\Scanned Documents\Рисунок (24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61364" y="3679518"/>
            <a:ext cx="1828800" cy="2963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5" descr="C:\Windows.old\Users\Comp\Desktop\разные\чыгартасы2\Scanned Documents\Рисунок (17)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7171255" y="932340"/>
            <a:ext cx="1784488" cy="3156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5220071" y="3933053"/>
            <a:ext cx="1800197" cy="2664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Windows.old\Users\Comp\Desktop\разные\чыгартасы2\Scanned Documents\Рисунок (14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980730"/>
            <a:ext cx="1979712" cy="2736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3" descr="C:\Windows.old\Users\Comp\Desktop\разные\чыгартасы2\Scanned Documents\Рисунок (22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339748" y="908721"/>
            <a:ext cx="1800197" cy="3061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C:\Windows.old\Users\Comp\Desktop\разные\чыгартасы2\Scanned Documents\Рисунок (23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355973" y="908721"/>
            <a:ext cx="1656179" cy="2946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5" descr="C:\Windows.old\Users\Comp\Desktop\разные\чыгартасы2\Scanned Documents\Рисунок (20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5400013">
            <a:off x="5763536" y="1308168"/>
            <a:ext cx="3017520" cy="19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C:\Users\user\Documents\диплом\диплом4 00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203847" y="4114800"/>
            <a:ext cx="212373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67498"/>
            <a:ext cx="6346374" cy="472735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ru-RU" sz="3200" i="1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3200" i="1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</a:br>
            <a:r>
              <a:rPr lang="ru-RU" sz="3200" i="1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ru-RU" sz="2400" i="1">
                <a:solidFill>
                  <a:srgbClr val="00B0F0"/>
                </a:solidFill>
                <a:latin typeface="Times New Roman" pitchFamily="18"/>
                <a:cs typeface="Times New Roman" pitchFamily="18"/>
              </a:rPr>
              <a:t>Достижения учащихся </a:t>
            </a:r>
            <a:endParaRPr lang="ru-RU" sz="2400">
              <a:solidFill>
                <a:srgbClr val="00B0F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Прямоугольник 8"/>
          <p:cNvSpPr/>
          <p:nvPr/>
        </p:nvSpPr>
        <p:spPr>
          <a:xfrm>
            <a:off x="4195934" y="2967337"/>
            <a:ext cx="752130" cy="92333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0" i="0" u="none" strike="noStrike" kern="1200" cap="none" spc="0" baseline="0">
                <a:solidFill>
                  <a:srgbClr val="FFFFFF"/>
                </a:solidFill>
                <a:effectLst>
                  <a:outerShdw>
                    <a:srgbClr val="000000"/>
                  </a:outerShdw>
                </a:effectLst>
                <a:uFillTx/>
                <a:latin typeface="Times New Roman" pitchFamily="18"/>
                <a:cs typeface="Times New Roman" pitchFamily="18"/>
              </a:rPr>
              <a:t>гг</a:t>
            </a:r>
            <a:endParaRPr lang="ru-RU" sz="5400" b="0" i="0" u="none" strike="noStrike" kern="1200" cap="none" spc="0" baseline="0">
              <a:solidFill>
                <a:srgbClr val="FFFFFF"/>
              </a:solidFill>
              <a:effectLst>
                <a:outerShdw>
                  <a:srgbClr val="000000"/>
                </a:outerShdw>
              </a:effectLst>
              <a:uFillTx/>
              <a:latin typeface="Trebuchet MS"/>
            </a:endParaRPr>
          </a:p>
        </p:txBody>
      </p:sp>
      <p:pic>
        <p:nvPicPr>
          <p:cNvPr id="9" name="Picture 2" descr="C:\Users\Comp\AppData\Local\Temp\Rar$DIa0.591\Благодерова Валерия Александровна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83568" y="4005062"/>
            <a:ext cx="2357451" cy="2643182"/>
          </a:xfrm>
        </p:spPr>
      </p:pic>
      <p:pic>
        <p:nvPicPr>
          <p:cNvPr id="10" name="Picture 3" descr="C:\Users\Comp\AppData\Local\Temp\Rar$DIa0.510\Макарычев  Игорь Васильевич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5292080" y="4143384"/>
            <a:ext cx="2928960" cy="2714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320040"/>
            <a:ext cx="7239003" cy="516672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0">
                <a:solidFill>
                  <a:srgbClr val="00B0F0"/>
                </a:solidFill>
                <a:latin typeface="Times New Roman" pitchFamily="18"/>
                <a:cs typeface="Times New Roman" pitchFamily="18"/>
              </a:rPr>
              <a:t>Методические   публикации</a:t>
            </a:r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36" y="1414275"/>
            <a:ext cx="6339836" cy="4200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092278" y="1124739"/>
            <a:ext cx="1835694" cy="2091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6200004">
            <a:off x="7057715" y="3377227"/>
            <a:ext cx="1869326" cy="1800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0"/>
            <a:ext cx="7228652" cy="836712"/>
          </a:xfrm>
        </p:spPr>
        <p:txBody>
          <a:bodyPr/>
          <a:lstStyle/>
          <a:p>
            <a:pPr lvl="0"/>
            <a:r>
              <a:rPr lang="ru-RU" sz="1400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  <a:t>Участия в конкурсах 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>  </a:t>
            </a:r>
            <a:endParaRPr lang="ru-RU" sz="2800">
              <a:solidFill>
                <a:srgbClr val="00206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3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8790"/>
            <a:ext cx="7358085" cy="6479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656610">
            <a:off x="7396820" y="567048"/>
            <a:ext cx="1610852" cy="1590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449382">
            <a:off x="7358543" y="3294492"/>
            <a:ext cx="1578217" cy="1508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323523" y="188640"/>
            <a:ext cx="7239003" cy="482309"/>
          </a:xfrm>
        </p:spPr>
        <p:txBody>
          <a:bodyPr>
            <a:normAutofit fontScale="90000"/>
          </a:bodyPr>
          <a:lstStyle/>
          <a:p>
            <a:pPr lvl="0"/>
            <a:r>
              <a:rPr lang="ru-RU" sz="1400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  <a:t>Открытые уроки, занятия, мероприятия</a:t>
            </a:r>
            <a:br>
              <a:rPr lang="ru-RU" sz="1400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</a:br>
            <a:endParaRPr lang="ru-RU" sz="1400">
              <a:solidFill>
                <a:srgbClr val="0070C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3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28" y="475488"/>
            <a:ext cx="7351775" cy="508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F:\глюса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53714">
            <a:off x="7316525" y="511315"/>
            <a:ext cx="1728188" cy="1622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F:\глюса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343775">
            <a:off x="7164288" y="2492892"/>
            <a:ext cx="1800197" cy="170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F:\семинар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7236296" y="4653134"/>
            <a:ext cx="1907703" cy="1815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182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</vt:lpstr>
      <vt:lpstr>  </vt:lpstr>
      <vt:lpstr>Слайд 3</vt:lpstr>
      <vt:lpstr>Слайд 4</vt:lpstr>
      <vt:lpstr>Слайд 5</vt:lpstr>
      <vt:lpstr>  Достижения учащихся </vt:lpstr>
      <vt:lpstr>Методические   публикации</vt:lpstr>
      <vt:lpstr>Участия в конкурсах    </vt:lpstr>
      <vt:lpstr>Открытые уроки, занятия, мероприятия </vt:lpstr>
      <vt:lpstr>Проведение,  участие в семинарах</vt:lpstr>
      <vt:lpstr>Выступления на конференциях</vt:lpstr>
      <vt:lpstr>Результаты обучающихся на основе годовых оценок по преподаваемому предмету</vt:lpstr>
      <vt:lpstr>внеклассная работа по татарскому языку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DNA7 X86</dc:creator>
  <cp:lastModifiedBy>DNA7 X86</cp:lastModifiedBy>
  <cp:revision>1</cp:revision>
  <dcterms:created xsi:type="dcterms:W3CDTF">2018-02-19T06:14:05Z</dcterms:created>
  <dcterms:modified xsi:type="dcterms:W3CDTF">2018-02-19T06:18:28Z</dcterms:modified>
</cp:coreProperties>
</file>